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5" r:id="rId5"/>
    <p:sldId id="314" r:id="rId6"/>
    <p:sldId id="319" r:id="rId7"/>
    <p:sldId id="321" r:id="rId8"/>
    <p:sldId id="322" r:id="rId9"/>
  </p:sldIdLst>
  <p:sldSz cx="12188825" cy="6858000"/>
  <p:notesSz cx="6858000" cy="9144000"/>
  <p:custDataLst>
    <p:tags r:id="rId12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souhrnu" id="{87356DB0-F8A4-4804-93EF-39D218D1E6B9}">
          <p14:sldIdLst/>
        </p14:section>
        <p14:section name="HISTORIE INTERNETU" id="{9ED6566D-FFF3-468D-BCDB-5847FB13F7E0}">
          <p14:sldIdLst>
            <p14:sldId id="265"/>
          </p14:sldIdLst>
        </p14:section>
        <p14:section name="Oddíl 2" id="{E02D5CA4-5BB2-4CE7-9FFD-B6A7F6D45295}">
          <p14:sldIdLst>
            <p14:sldId id="314"/>
          </p14:sldIdLst>
        </p14:section>
        <p14:section name="Oddíl 3" id="{C241DCE7-D839-449E-B673-A0309AE00E51}">
          <p14:sldIdLst>
            <p14:sldId id="319"/>
            <p14:sldId id="321"/>
            <p14:sldId id="322"/>
          </p14:sldIdLst>
        </p14:section>
        <p14:section name="Oddíl 4" id="{426582B1-ED06-43FD-BD3E-5397D2312070}">
          <p14:sldIdLst/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5T10:39:34.863" idx="1">
    <p:pos x="7670" y="-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48D6A5-469F-4FA4-A147-C8B8EC25BB7B}" type="datetime1">
              <a:rPr lang="cs-CZ" smtClean="0"/>
              <a:t>26.04.2019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13C5B1F-949B-4DD0-A78B-C3911861FAC0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75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8E88FA-03BA-466C-A785-263DBDDF76AF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632F33-0CE4-4426-B155-942568323885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F768CF-40C9-4CCB-A5B6-101C357967EB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454EE-2776-40D2-8F3A-58A2663BD743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E2C431-4968-4F85-98D6-1884889B2565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8D6EBF-ADC2-4F30-BC6A-A20FAC67007C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5A79ED-9CD6-4E90-BFEC-409C943DCE9C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F75E63-51FD-47E4-B1B0-45F3B67E9D92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8C4448-F86C-4FF0-A830-90C17E875AEE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2064F1-6E9E-4327-9AE7-D6E65D88A80E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FFC4-6E08-4C95-BBE6-CC62724D5D23}" type="datetime1">
              <a:rPr lang="cs-CZ" smtClean="0"/>
              <a:pPr/>
              <a:t>26.04.2019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990739" y="1815548"/>
            <a:ext cx="8917630" cy="2895600"/>
          </a:xfrm>
        </p:spPr>
        <p:txBody>
          <a:bodyPr rtlCol="0"/>
          <a:lstStyle/>
          <a:p>
            <a:pPr rtl="0"/>
            <a:r>
              <a:rPr lang="cs-CZ" dirty="0">
                <a:latin typeface="Eras Medium ITC" panose="020B0602030504020804" pitchFamily="34" charset="0"/>
              </a:rPr>
              <a:t>HISTORIE INTERNETU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>
                <a:latin typeface="Eras Medium ITC" panose="020B0602030504020804" pitchFamily="34" charset="0"/>
              </a:rPr>
              <a:t>Lucie Šlocarová</a:t>
            </a:r>
          </a:p>
          <a:p>
            <a:pPr rtl="0"/>
            <a:r>
              <a:rPr lang="cs-CZ" dirty="0">
                <a:latin typeface="Eras Medium ITC" panose="020B0602030504020804" pitchFamily="34" charset="0"/>
              </a:rPr>
              <a:t>9. Třída</a:t>
            </a:r>
          </a:p>
          <a:p>
            <a:pPr rtl="0"/>
            <a:r>
              <a:rPr lang="cs-CZ" dirty="0">
                <a:latin typeface="Eras Medium ITC" panose="020B0602030504020804" pitchFamily="34" charset="0"/>
              </a:rPr>
              <a:t>2018/19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r="-28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79E5172E-9295-431D-BABB-9CDED534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45" y="188640"/>
            <a:ext cx="8687333" cy="1163216"/>
          </a:xfrm>
        </p:spPr>
        <p:txBody>
          <a:bodyPr/>
          <a:lstStyle/>
          <a:p>
            <a:pPr algn="ctr"/>
            <a:r>
              <a:rPr lang="cs-CZ" dirty="0">
                <a:latin typeface="Eras Medium ITC" panose="020B0602030504020804" pitchFamily="34" charset="0"/>
              </a:rPr>
              <a:t>POČÁTKY INTERNETU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0E03F0C6-34A6-448B-A56B-3B426D82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745" y="1772816"/>
            <a:ext cx="8687333" cy="46805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Prapůvodní impulz-sovětská družice země, Studená válka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4. říjen 1957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1958-ARPA-podpora výzkumných projektů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Nové technologie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1968-tendr na vývoj paketové </a:t>
            </a:r>
            <a:r>
              <a:rPr lang="cs-CZ" sz="2400" dirty="0" err="1">
                <a:solidFill>
                  <a:schemeClr val="tx1"/>
                </a:solidFill>
              </a:rPr>
              <a:t>síŤě</a:t>
            </a:r>
            <a:endParaRPr lang="cs-CZ" sz="24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Paket-blok dat přenášených sítí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/>
                </a:solidFill>
              </a:rPr>
              <a:t>Router-posíla</a:t>
            </a:r>
            <a:r>
              <a:rPr lang="cs-CZ" sz="2000" dirty="0">
                <a:solidFill>
                  <a:schemeClr val="tx1"/>
                </a:solidFill>
              </a:rPr>
              <a:t> data do určitého </a:t>
            </a:r>
            <a:r>
              <a:rPr lang="cs-CZ" sz="2000" dirty="0" err="1">
                <a:solidFill>
                  <a:schemeClr val="tx1"/>
                </a:solidFill>
              </a:rPr>
              <a:t>cílu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Univerzity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/>
                </a:solidFill>
              </a:rPr>
              <a:t>Stanford</a:t>
            </a:r>
            <a:r>
              <a:rPr lang="cs-CZ" sz="2000" dirty="0">
                <a:solidFill>
                  <a:schemeClr val="tx1"/>
                </a:solidFill>
              </a:rPr>
              <a:t>, Utah, Santa Barbara a Los </a:t>
            </a:r>
            <a:r>
              <a:rPr lang="cs-CZ" sz="2000" dirty="0" err="1">
                <a:solidFill>
                  <a:schemeClr val="tx1"/>
                </a:solidFill>
              </a:rPr>
              <a:t>Angels</a:t>
            </a:r>
            <a:endParaRPr lang="cs-CZ" sz="20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První topologie ARPANET propojena těmito univerzitami.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obor matematiky, opírající se o velmi obecný výklad pojmu prostor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2575C55-8973-414C-B17A-9C19713ED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12176539" cy="686492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5171588-47D3-4B6B-9E44-343FA158D752}"/>
              </a:ext>
            </a:extLst>
          </p:cNvPr>
          <p:cNvSpPr txBox="1"/>
          <p:nvPr/>
        </p:nvSpPr>
        <p:spPr>
          <a:xfrm>
            <a:off x="1701924" y="321881"/>
            <a:ext cx="8528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bg1"/>
                </a:solidFill>
                <a:latin typeface="Eras Medium ITC" panose="020B0602030504020804" pitchFamily="34" charset="0"/>
              </a:rPr>
              <a:t>DĚJINY INTERNETU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6560BB-D5B9-4EFA-981F-A12C7323A915}"/>
              </a:ext>
            </a:extLst>
          </p:cNvPr>
          <p:cNvSpPr txBox="1"/>
          <p:nvPr/>
        </p:nvSpPr>
        <p:spPr>
          <a:xfrm rot="10800000" flipH="1" flipV="1">
            <a:off x="1824149" y="2497349"/>
            <a:ext cx="85282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+mj-lt"/>
              </a:rPr>
              <a:t>Rok 1996 přináší první veletrh Internetové technologie.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chemeClr val="bg1"/>
                </a:solidFill>
                <a:latin typeface="+mj-lt"/>
              </a:rPr>
              <a:t>Tim</a:t>
            </a:r>
            <a:r>
              <a:rPr lang="cs-CZ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latin typeface="+mj-lt"/>
              </a:rPr>
              <a:t>Berners</a:t>
            </a:r>
            <a:r>
              <a:rPr lang="cs-CZ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latin typeface="+mj-lt"/>
              </a:rPr>
              <a:t>Lee</a:t>
            </a:r>
            <a:r>
              <a:rPr lang="cs-CZ" sz="2800" b="1" dirty="0">
                <a:solidFill>
                  <a:schemeClr val="bg1"/>
                </a:solidFill>
                <a:latin typeface="+mj-lt"/>
              </a:rPr>
              <a:t> vymyslel pro atomové fyziky nový způsob výměny informací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/>
                </a:solidFill>
                <a:latin typeface="+mj-lt"/>
              </a:rPr>
              <a:t>Způsob známý pod zkratkou WWW (</a:t>
            </a:r>
            <a:r>
              <a:rPr lang="cs-CZ" sz="2800" b="1" dirty="0" err="1">
                <a:solidFill>
                  <a:schemeClr val="bg1"/>
                </a:solidFill>
                <a:latin typeface="+mj-lt"/>
              </a:rPr>
              <a:t>World</a:t>
            </a:r>
            <a:r>
              <a:rPr lang="cs-CZ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latin typeface="+mj-lt"/>
              </a:rPr>
              <a:t>Wide</a:t>
            </a:r>
            <a:r>
              <a:rPr lang="cs-CZ" sz="2800" b="1" dirty="0">
                <a:solidFill>
                  <a:schemeClr val="bg1"/>
                </a:solidFill>
                <a:latin typeface="+mj-lt"/>
              </a:rPr>
              <a:t> Web)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1BFA7-5D72-4FE5-9946-D59AAEF1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401" y="548680"/>
            <a:ext cx="9144001" cy="137160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Eras Medium ITC" panose="020B0602030504020804" pitchFamily="34" charset="0"/>
              </a:rPr>
              <a:t>INTERNET V ČR</a:t>
            </a:r>
          </a:p>
        </p:txBody>
      </p:sp>
      <p:pic>
        <p:nvPicPr>
          <p:cNvPr id="2050" name="Picture 2" descr="VÃ½sledek obrÃ¡zku pro Historie internetu v Är">
            <a:extLst>
              <a:ext uri="{FF2B5EF4-FFF2-40B4-BE49-F238E27FC236}">
                <a16:creationId xmlns:a16="http://schemas.microsoft.com/office/drawing/2014/main" id="{7C2334A5-B147-49B6-B3D7-4709A2ACBA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260648"/>
            <a:ext cx="4608512" cy="27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E98C366-1CD1-49B2-B8AB-8634530AA06C}"/>
              </a:ext>
            </a:extLst>
          </p:cNvPr>
          <p:cNvSpPr txBox="1"/>
          <p:nvPr/>
        </p:nvSpPr>
        <p:spPr>
          <a:xfrm>
            <a:off x="1341884" y="2780928"/>
            <a:ext cx="9144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13. ÚNOR 1992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Oficiální připojení ČR k internetu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ČVUT (České vysoké technické učení v Praze)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Prvním uzlem této sítě byl střediskový počítač IBM 4381, který byl umístěn v Oblastním Výpočetním Centru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1995→uzel se zvětšil →široké využití internetu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/>
              <a:t>Pád monopolu → veřejné služby přenosu dat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400" dirty="0"/>
              <a:t>Firma Eurotel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Zvýšení připojení různých sítí</a:t>
            </a:r>
          </a:p>
        </p:txBody>
      </p:sp>
    </p:spTree>
    <p:extLst>
      <p:ext uri="{BB962C8B-B14F-4D97-AF65-F5344CB8AC3E}">
        <p14:creationId xmlns:p14="http://schemas.microsoft.com/office/powerpoint/2010/main" val="11716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1728E-AA64-4732-9FEB-8C92F771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658AAB3-F7A8-44B8-9F90-0F681977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6" y="-21093"/>
            <a:ext cx="5427479" cy="276076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006D382-0963-47E0-85B1-E489FEE7A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800"/>
            <a:ext cx="6464267" cy="48482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9F5D02E-DA2A-4088-A1A3-2928B3C1A1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6536" y="3926284"/>
            <a:ext cx="5712287" cy="2931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150EF1E-D8A5-4F0C-9DFD-741422068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09" y="-18938"/>
            <a:ext cx="6876183" cy="45091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D9D207-336C-446A-9404-28794AF5049C}"/>
              </a:ext>
            </a:extLst>
          </p:cNvPr>
          <p:cNvSpPr txBox="1"/>
          <p:nvPr/>
        </p:nvSpPr>
        <p:spPr>
          <a:xfrm>
            <a:off x="1341884" y="2910622"/>
            <a:ext cx="11161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6118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ální modrý tunel 16: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76_TF02895261_TF02895261.potx" id="{A5AA115C-C41B-407F-A53E-066073EF1572}" vid="{BE14AF58-2E99-4824-AE99-F806D3A9806C}"/>
    </a:ext>
  </a:extLst>
</a:theme>
</file>

<file path=ppt/theme/theme2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4873beb7-5857-4685-be1f-d57550cc96cc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</Words>
  <Application>Microsoft Office PowerPoint</Application>
  <PresentationFormat>Vlastní</PresentationFormat>
  <Paragraphs>32</Paragraphs>
  <Slides>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Corbel</vt:lpstr>
      <vt:lpstr>Eras Medium ITC</vt:lpstr>
      <vt:lpstr>Digitální modrý tunel 16:9</vt:lpstr>
      <vt:lpstr>HISTORIE INTERNETU</vt:lpstr>
      <vt:lpstr>POČÁTKY INTERNETU</vt:lpstr>
      <vt:lpstr>Prezentace aplikace PowerPoint</vt:lpstr>
      <vt:lpstr>INTERNET V ČR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2019-03-15T09:19:02Z</dcterms:created>
  <dcterms:modified xsi:type="dcterms:W3CDTF">2019-04-26T17:31:10Z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