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64" r:id="rId3"/>
    <p:sldId id="257" r:id="rId4"/>
    <p:sldId id="262" r:id="rId5"/>
    <p:sldId id="263" r:id="rId6"/>
    <p:sldId id="259" r:id="rId7"/>
    <p:sldId id="258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85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8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853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741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573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695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681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67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12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44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14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87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48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76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80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84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359A-F52A-424E-A90E-EEA49271CE2F}" type="datetimeFigureOut">
              <a:rPr lang="cs-CZ" smtClean="0"/>
              <a:t>26.04.2019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578D146-000D-453E-B746-CF3503B896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46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jeip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159A2-FD55-4E7B-A4FE-D5C70CEE0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IP adresa a MAC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872E55-0415-47D3-85E1-649A966BE7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Michaela Imlaufová</a:t>
            </a:r>
          </a:p>
        </p:txBody>
      </p:sp>
    </p:spTree>
    <p:extLst>
      <p:ext uri="{BB962C8B-B14F-4D97-AF65-F5344CB8AC3E}">
        <p14:creationId xmlns:p14="http://schemas.microsoft.com/office/powerpoint/2010/main" val="119030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6BF20-C126-4943-9CA5-8DE38EEAD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MAC adresa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02A561-A266-44D5-A3AE-49E678B0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cs-CZ" dirty="0"/>
              <a:t>1 síťová karta(rozhraní)-&gt; 1 MAC adresa</a:t>
            </a:r>
          </a:p>
          <a:p>
            <a:r>
              <a:rPr lang="cs-CZ" dirty="0"/>
              <a:t>Jedinečný identifikátor síťového zařízení</a:t>
            </a:r>
          </a:p>
          <a:p>
            <a:r>
              <a:rPr lang="cs-CZ" dirty="0"/>
              <a:t>Přiřazena výrobcem</a:t>
            </a:r>
          </a:p>
          <a:p>
            <a:r>
              <a:rPr lang="cs-CZ" dirty="0"/>
              <a:t>Fyzická adresa rozhraní</a:t>
            </a:r>
          </a:p>
          <a:p>
            <a:r>
              <a:rPr lang="cs-CZ" dirty="0"/>
              <a:t>Dvanáctimístné hexadecimální číslo (nemůže být delší nebo kratší)</a:t>
            </a:r>
          </a:p>
          <a:p>
            <a:pPr lvl="1"/>
            <a:r>
              <a:rPr lang="cs-CZ" dirty="0"/>
              <a:t>obsahuje číslice 0-9 a znaky A-F nebo a-f</a:t>
            </a:r>
          </a:p>
        </p:txBody>
      </p:sp>
      <p:pic>
        <p:nvPicPr>
          <p:cNvPr id="1028" name="Picture 4" descr="VÃ½sledek obrÃ¡zku pro mac adresa">
            <a:extLst>
              <a:ext uri="{FF2B5EF4-FFF2-40B4-BE49-F238E27FC236}">
                <a16:creationId xmlns:a16="http://schemas.microsoft.com/office/drawing/2014/main" id="{4BD759FF-3686-4486-86D6-67F217C15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466" y="861537"/>
            <a:ext cx="3157220" cy="236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9476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E817D-F635-4F15-B171-58147BD5E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IP adresa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84F6A-2E0D-465C-9AD6-D17C2348D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číslo, které identifikuje síťové rozhraní v počítačové síti</a:t>
            </a:r>
          </a:p>
          <a:p>
            <a:r>
              <a:rPr lang="cs-CZ" dirty="0"/>
              <a:t>Zkratka IP znamená Internet </a:t>
            </a:r>
            <a:r>
              <a:rPr lang="cs-CZ" dirty="0" err="1"/>
              <a:t>Protocol</a:t>
            </a:r>
            <a:endParaRPr lang="cs-CZ" dirty="0"/>
          </a:p>
          <a:p>
            <a:pPr lvl="1"/>
            <a:r>
              <a:rPr lang="cs-CZ" dirty="0"/>
              <a:t>Za pomocí IP protokolu pro </a:t>
            </a:r>
            <a:r>
              <a:rPr lang="cs-CZ" dirty="0" err="1"/>
              <a:t>kominikaci</a:t>
            </a:r>
            <a:endParaRPr lang="cs-CZ" dirty="0"/>
          </a:p>
          <a:p>
            <a:r>
              <a:rPr lang="cs-CZ" dirty="0"/>
              <a:t>Hlavní funkce:</a:t>
            </a:r>
          </a:p>
          <a:p>
            <a:pPr lvl="1"/>
            <a:r>
              <a:rPr lang="cs-CZ" dirty="0"/>
              <a:t>Vyhledávání pomocí IP adresy, místa na kterých je IP adresa používána</a:t>
            </a:r>
          </a:p>
          <a:p>
            <a:pPr lvl="1"/>
            <a:r>
              <a:rPr lang="cs-CZ" dirty="0"/>
              <a:t>K rozlišení síťových rozhraní</a:t>
            </a:r>
          </a:p>
          <a:p>
            <a:r>
              <a:rPr lang="cs-CZ" dirty="0">
                <a:hlinkClick r:id="rId2"/>
              </a:rPr>
              <a:t>https://www.mojeip.cz/</a:t>
            </a:r>
            <a:r>
              <a:rPr lang="cs-CZ" dirty="0"/>
              <a:t>  &lt;- zde se dá zjistit IP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85937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1086B-DA49-4834-A2E1-7A731200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dirty="0"/>
              <a:t>IP adresa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196A1D-6309-4FB8-8051-1458590B5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96178"/>
          </a:xfrm>
        </p:spPr>
        <p:txBody>
          <a:bodyPr>
            <a:normAutofit/>
          </a:bodyPr>
          <a:lstStyle/>
          <a:p>
            <a:r>
              <a:rPr lang="cs-CZ" dirty="0"/>
              <a:t>Dělí se na: </a:t>
            </a:r>
            <a:r>
              <a:rPr lang="cs-CZ" dirty="0" err="1"/>
              <a:t>net</a:t>
            </a:r>
            <a:r>
              <a:rPr lang="cs-CZ" dirty="0"/>
              <a:t>- ID(adresa sítě), host- ID(adresa počítače)</a:t>
            </a:r>
          </a:p>
          <a:p>
            <a:r>
              <a:rPr lang="cs-CZ" dirty="0"/>
              <a:t>udává ve tvaru </a:t>
            </a:r>
            <a:r>
              <a:rPr lang="cs-CZ" dirty="0" err="1"/>
              <a:t>yyy.yyy.yyy.yyy</a:t>
            </a:r>
            <a:r>
              <a:rPr lang="cs-CZ" dirty="0"/>
              <a:t>, kde </a:t>
            </a:r>
            <a:r>
              <a:rPr lang="cs-CZ" dirty="0" err="1"/>
              <a:t>yyy</a:t>
            </a:r>
            <a:r>
              <a:rPr lang="cs-CZ" dirty="0"/>
              <a:t> je číslo v rozsahu 0 až 255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30" name="Picture 6" descr="VÃ½sledek obrÃ¡zku pro IP adresa">
            <a:extLst>
              <a:ext uri="{FF2B5EF4-FFF2-40B4-BE49-F238E27FC236}">
                <a16:creationId xmlns:a16="http://schemas.microsoft.com/office/drawing/2014/main" id="{18300734-7221-4F74-A2A9-64EA64DDA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510" y="2923732"/>
            <a:ext cx="5890245" cy="270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49234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B49409-2731-481F-BE27-93012CF42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280DD2-51E2-47FF-BA71-87DF40A11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IP adresu třídy A v České republice nikdo nemá. Mají ji hlavně nadnárodní společnosti, vládní organizace USA atp. Dovoluje adresování jen 126 sítí, ale v každé z nich může být až 16 miliónů počítačů. Rozsah hodnot IP adres je: 0.0.0.0 až 127.255.255.255.</a:t>
            </a:r>
          </a:p>
          <a:p>
            <a:r>
              <a:rPr lang="cs-CZ" dirty="0"/>
              <a:t>IP adresa třídy B umožňuje adresovat už 16 tisíc sítí a 65 tisíc počítačů v každé síti. První dva byte je adresa sítě a další dva adresa počítače. V Čechách ji mají významné organizace. Rozsah hodnot ve třídě B je: 128.0.0.0 až do 191.255.255.255.</a:t>
            </a:r>
          </a:p>
          <a:p>
            <a:r>
              <a:rPr lang="cs-CZ" dirty="0"/>
              <a:t>IP adresou třídy C dokážeme adresovat až 2 milióny sítí. V každé síti může být 254 počítačů. IP adresa třídy C je v Čechách nejpoužívanější. První tři byte jsou adresou sítě a jeden byte adresou počítače. Rozsah je: 192.0.0.0. až 223.255.255.255</a:t>
            </a:r>
          </a:p>
        </p:txBody>
      </p:sp>
    </p:spTree>
    <p:extLst>
      <p:ext uri="{BB962C8B-B14F-4D97-AF65-F5344CB8AC3E}">
        <p14:creationId xmlns:p14="http://schemas.microsoft.com/office/powerpoint/2010/main" val="15511028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B972C-C341-49B6-B08B-6865E4B3A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Internet </a:t>
            </a:r>
            <a:r>
              <a:rPr lang="cs-CZ" dirty="0" err="1"/>
              <a:t>Protocol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4F6DA3-F9DB-4F1D-A3BD-5E130D8F0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protokol pracující na síťové vrstvě</a:t>
            </a:r>
          </a:p>
          <a:p>
            <a:pPr lvl="1"/>
            <a:r>
              <a:rPr lang="cs-CZ" dirty="0"/>
              <a:t>Používá se na internetu a v počítačových sítích </a:t>
            </a:r>
          </a:p>
          <a:p>
            <a:r>
              <a:rPr lang="cs-CZ" dirty="0"/>
              <a:t>Poskytuje </a:t>
            </a:r>
            <a:r>
              <a:rPr lang="cs-CZ" dirty="0" err="1"/>
              <a:t>datagramovou</a:t>
            </a:r>
            <a:r>
              <a:rPr lang="cs-CZ" dirty="0"/>
              <a:t> službu rodině protokolům(TCP/IP)</a:t>
            </a:r>
          </a:p>
          <a:p>
            <a:r>
              <a:rPr lang="cs-CZ" dirty="0"/>
              <a:t>Protokol pomocí, kterého všechna zařízení připojena v internetové </a:t>
            </a:r>
            <a:r>
              <a:rPr lang="cs-CZ" dirty="0" err="1"/>
              <a:t>síťi</a:t>
            </a:r>
            <a:r>
              <a:rPr lang="cs-CZ" dirty="0"/>
              <a:t> komunikují</a:t>
            </a:r>
          </a:p>
          <a:p>
            <a:r>
              <a:rPr lang="cs-CZ" dirty="0"/>
              <a:t>Internet </a:t>
            </a:r>
            <a:r>
              <a:rPr lang="cs-CZ" dirty="0" err="1"/>
              <a:t>Protocol</a:t>
            </a:r>
            <a:r>
              <a:rPr lang="cs-CZ" dirty="0"/>
              <a:t> je zodpovědný za směrování datagramů (paket= se skládá z řídících dat (</a:t>
            </a:r>
            <a:r>
              <a:rPr lang="cs-CZ" dirty="0" err="1"/>
              <a:t>metadat</a:t>
            </a:r>
            <a:r>
              <a:rPr lang="cs-CZ" dirty="0"/>
              <a:t>) a z uživatelských dat (užitečné zatížení, anglicky </a:t>
            </a:r>
            <a:r>
              <a:rPr lang="cs-CZ" dirty="0" err="1"/>
              <a:t>payload</a:t>
            </a:r>
            <a:r>
              <a:rPr lang="cs-CZ" dirty="0"/>
              <a:t>)) ze zdrojového počítače do cílového hostitele přes jednu nebo více IP sítí</a:t>
            </a:r>
          </a:p>
          <a:p>
            <a:r>
              <a:rPr lang="cs-CZ" dirty="0"/>
              <a:t>Každé síťové rozhraní komunikující prostřednictvím IP má přiřazeno jednoznačný identifikátor(IP adresu)</a:t>
            </a:r>
          </a:p>
          <a:p>
            <a:r>
              <a:rPr lang="cs-CZ" dirty="0"/>
              <a:t>Data se posílají v IP posílají po blocích(datagram)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12265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820CA-9DB3-41C7-946D-01C169E6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Síťové rozhraní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45DDCE-2255-4601-8ECD-7F3D4470B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Síťové karty</a:t>
            </a:r>
          </a:p>
          <a:p>
            <a:pPr lvl="1"/>
            <a:r>
              <a:rPr lang="cs-CZ" dirty="0"/>
              <a:t>WI-FI</a:t>
            </a:r>
          </a:p>
          <a:p>
            <a:pPr lvl="1"/>
            <a:r>
              <a:rPr lang="cs-CZ" dirty="0" err="1"/>
              <a:t>Ethernet</a:t>
            </a:r>
            <a:r>
              <a:rPr lang="cs-CZ" dirty="0"/>
              <a:t>(kabel do PC)</a:t>
            </a:r>
          </a:p>
          <a:p>
            <a:r>
              <a:rPr lang="cs-CZ" dirty="0"/>
              <a:t>Virtuální zařízení</a:t>
            </a:r>
          </a:p>
          <a:p>
            <a:pPr lvl="1"/>
            <a:r>
              <a:rPr lang="cs-CZ" dirty="0" err="1"/>
              <a:t>Loop-back</a:t>
            </a:r>
            <a:r>
              <a:rPr lang="cs-CZ" dirty="0"/>
              <a:t> (logická smyčka elektrického signálu nebo datového toku)</a:t>
            </a:r>
          </a:p>
          <a:p>
            <a:pPr lvl="1"/>
            <a:r>
              <a:rPr lang="cs-CZ" dirty="0"/>
              <a:t>Virtuální PC(</a:t>
            </a:r>
            <a:r>
              <a:rPr lang="cs-CZ" dirty="0" err="1"/>
              <a:t>virtualizované</a:t>
            </a:r>
            <a:r>
              <a:rPr lang="cs-CZ" dirty="0"/>
              <a:t> mezi platformou počítače a operačním systémem)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38922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633D3-7CF3-49B4-B6AB-B2877502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 směřování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72E0DC-D543-475C-BB06-5F1E842BC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Anglicky </a:t>
            </a:r>
            <a:r>
              <a:rPr lang="cs-CZ" dirty="0" err="1"/>
              <a:t>routing</a:t>
            </a:r>
            <a:r>
              <a:rPr lang="cs-CZ" dirty="0"/>
              <a:t>(</a:t>
            </a:r>
            <a:r>
              <a:rPr lang="cs-CZ" dirty="0" err="1"/>
              <a:t>routování</a:t>
            </a:r>
            <a:r>
              <a:rPr lang="cs-CZ" dirty="0"/>
              <a:t>)</a:t>
            </a:r>
          </a:p>
          <a:p>
            <a:r>
              <a:rPr lang="cs-CZ" dirty="0"/>
              <a:t>Určování cest datagramů v prostředí počítačových sítí</a:t>
            </a:r>
          </a:p>
          <a:p>
            <a:r>
              <a:rPr lang="cs-CZ" dirty="0"/>
              <a:t>Směřování zajišťuje síťová vrstva modelu ISO/OSI a je využíváno v lokálních sítích LAN i na internetu(zejména  IP datagramy)</a:t>
            </a:r>
          </a:p>
          <a:p>
            <a:r>
              <a:rPr lang="cs-CZ" dirty="0" err="1"/>
              <a:t>Router</a:t>
            </a:r>
            <a:r>
              <a:rPr lang="cs-CZ" dirty="0"/>
              <a:t>(směrovač)- síťové zařízení, přeposílá datagramy k jejich cíli</a:t>
            </a:r>
          </a:p>
          <a:p>
            <a:r>
              <a:rPr lang="cs-CZ" dirty="0" err="1"/>
              <a:t>Routování</a:t>
            </a:r>
            <a:r>
              <a:rPr lang="cs-CZ" dirty="0"/>
              <a:t> probíhá na třetí vrstvě referenčního modelu ISO/OSI  </a:t>
            </a:r>
          </a:p>
        </p:txBody>
      </p:sp>
      <p:pic>
        <p:nvPicPr>
          <p:cNvPr id="2050" name="Picture 2" descr="VÃ½sledek obrÃ¡zku pro routing">
            <a:extLst>
              <a:ext uri="{FF2B5EF4-FFF2-40B4-BE49-F238E27FC236}">
                <a16:creationId xmlns:a16="http://schemas.microsoft.com/office/drawing/2014/main" id="{B84A504A-F058-4DB3-99CC-CC30821D0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810" y="266318"/>
            <a:ext cx="2880446" cy="166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90263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99E33-A1A4-4AB0-AC6C-3ED986D5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512" y="2506134"/>
            <a:ext cx="8596668" cy="1320800"/>
          </a:xfrm>
        </p:spPr>
        <p:txBody>
          <a:bodyPr>
            <a:normAutofit/>
          </a:bodyPr>
          <a:lstStyle/>
          <a:p>
            <a:r>
              <a:rPr lang="cs-CZ" sz="72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6341898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zeta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483</Words>
  <Application>Microsoft Office PowerPoint</Application>
  <PresentationFormat>Širokoúhlá obrazovka</PresentationFormat>
  <Paragraphs>50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IP adresa a MAC</vt:lpstr>
      <vt:lpstr>MAC adresa</vt:lpstr>
      <vt:lpstr>IP adresa</vt:lpstr>
      <vt:lpstr>IP adresa</vt:lpstr>
      <vt:lpstr>Třídy</vt:lpstr>
      <vt:lpstr>Internet Protocol</vt:lpstr>
      <vt:lpstr>Síťové rozhraní</vt:lpstr>
      <vt:lpstr>IP směřování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adresa a MAC</dc:title>
  <dc:creator>Imlaufová Michaela</dc:creator>
  <cp:lastModifiedBy>Michaela Imlaufova</cp:lastModifiedBy>
  <cp:revision>18</cp:revision>
  <dcterms:created xsi:type="dcterms:W3CDTF">2019-03-15T09:20:38Z</dcterms:created>
  <dcterms:modified xsi:type="dcterms:W3CDTF">2019-04-26T08:14:23Z</dcterms:modified>
</cp:coreProperties>
</file>