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FA9A-52E8-4B14-8D67-45B8BBEF8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FA02BD-C550-4C78-8D55-6E7F7E1A7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AEBC37-6537-48DB-B72F-C8295EFD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7EA31B-3663-4746-89C6-95DED122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D318C5-55EC-45E6-8A16-5C8EBAFF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46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FD20-8CCD-46AA-847A-C3DF0512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DCEC82-9FAC-4CFD-8BF3-1F7066566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88560D-B1A3-4064-9BED-6FEED5A3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0A4044-93EF-4B40-AFC3-7B3F607C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2CE09-9A04-4C91-B858-597D2EC5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0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19CF25E-41DF-4057-965C-BF0145D8D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195A53-49A2-4865-8CF7-E109B526F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ECCF9C-B608-414D-BBE1-3D4F1784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064E30-2E0B-4990-A7F1-293CB0EA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BDAE60-0CC6-4B78-A79A-3F9BDA47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8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8CF0F-9162-42F4-96FA-399CC554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4C8A4-A6B7-4520-BD3F-340F64FC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67B9B5-91C7-48FE-855D-409A74B7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A36E6D-0932-410E-A794-A789D714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BF943D-3DA1-4CAE-BE2C-EE9A3669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13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18D2C-620E-4F10-91D7-4471553C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A68AD4-D842-4DFB-83B5-2F108491E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774DC7-1988-4EE2-9592-726476D9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DECB2C-740E-43BB-95D5-8FEDA3D7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F110B9-35A1-4E46-AF10-46927887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47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E664D-9BB7-45B0-99F3-B5AAB472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5CD305-2F64-48B2-97AD-463BA47B5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1EFB6A-1297-47D7-B09C-92BA40AE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CF31C3-C380-4E71-9BA2-F8B4F044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31ED86-9EAC-400E-9236-B7862331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0BEB9-B037-4F85-8675-350D8163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8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68149-A348-410E-B82A-26936A22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F73CFC-008C-49D1-8AB4-86D28849B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AAC858-CA1B-43AB-A28B-FF411A75B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9A021C-8553-4DCD-BD45-7144B306A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FD6F5A-0C42-41D5-BB92-FC64A4DE9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3CB4C9A-EB34-4589-828C-0D396ACB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2062BC-FDED-4C2F-A60D-A61A7B57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663F0A-0E9C-45D1-9C2B-3450DCC0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52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8C214-264F-4B14-854B-E3731EDE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557D8C-0071-443E-8F79-E7C5D5E9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CADE9F-A539-47B5-AEC5-F5DEF499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DAF89F-E2A1-4491-93DB-A626F4C5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34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3B82F33-A823-47F4-8D61-9FC24984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0C96E2-8771-4984-ABDB-87181F2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57009C-A0A5-44F0-8C26-28E43E11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51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C5A8E-519C-42B0-9CB6-D617335A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2C92F-7029-4803-A6EB-36736407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9415D2-07C0-4213-A79B-422E97698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453E41-B08B-407E-AF81-7F347C9E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9846EA-2486-4544-9071-17B71990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1AB7B1-6346-4A48-ADC0-692926CE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54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AA2BD-9D7F-4284-BBB0-298A9CFD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3414E7E-FE6D-4C21-B455-E5A27C79C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584841-9B0F-4173-91C0-20C254BB2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7D4B2C-0030-4310-9FEE-14DD6D19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7D44A8-2E6E-4CCC-BACB-8FF54E27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414ED7-2C1E-40FB-990F-464047DF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13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BF6F778-44CD-48BE-BED5-38FB9A2D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3C0CC2-1A92-4BAF-833C-5D238ADE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7DFA57-82F1-4994-B1DB-134000540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19CA-9625-4EF7-B340-C320B90DBE9D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E23D76-952D-495A-84B7-67095B318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BB82F2-831D-451C-9D36-8A8565E21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10DC-7B87-449F-B17C-1653834A9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03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F1AE3-E5C6-4A9C-8E3D-EDB849F09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237" y="1436688"/>
            <a:ext cx="9144000" cy="2387600"/>
          </a:xfrm>
        </p:spPr>
        <p:txBody>
          <a:bodyPr/>
          <a:lstStyle/>
          <a:p>
            <a:r>
              <a:rPr lang="cs-CZ" b="1" dirty="0"/>
              <a:t>Binární soustava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476BB2-D8C2-4939-A28D-092FC66C6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3824288"/>
            <a:ext cx="9144000" cy="1655762"/>
          </a:xfrm>
        </p:spPr>
        <p:txBody>
          <a:bodyPr/>
          <a:lstStyle/>
          <a:p>
            <a:r>
              <a:rPr lang="cs-CZ" dirty="0"/>
              <a:t>Eliška Václavíková</a:t>
            </a:r>
          </a:p>
        </p:txBody>
      </p:sp>
    </p:spTree>
    <p:extLst>
      <p:ext uri="{BB962C8B-B14F-4D97-AF65-F5344CB8AC3E}">
        <p14:creationId xmlns:p14="http://schemas.microsoft.com/office/powerpoint/2010/main" val="942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83D54-FEEE-4773-980B-9F2541A6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025" y="2508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bg1"/>
                </a:solidFill>
              </a:rPr>
              <a:t>Co to je?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07B7D35-0265-4038-8BED-2C9A1C0BD54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010025" y="1954212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Binární číslo</a:t>
                </a:r>
              </a:p>
              <a:p>
                <a:r>
                  <a:rPr lang="cs-CZ" dirty="0"/>
                  <a:t>U všech digitálních zařízení a výpočetní techniky</a:t>
                </a:r>
              </a:p>
              <a:p>
                <a:r>
                  <a:rPr lang="cs-CZ" dirty="0"/>
                  <a:t>Základ v čísle dva</a:t>
                </a:r>
              </a:p>
              <a:p>
                <a:r>
                  <a:rPr lang="cs-CZ" dirty="0"/>
                  <a:t>1 (zapnuto) a 0 (vypnuto)</a:t>
                </a:r>
              </a:p>
              <a:p>
                <a:r>
                  <a:rPr lang="cs-CZ" dirty="0"/>
                  <a:t>Hodnota Bitu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07B7D35-0265-4038-8BED-2C9A1C0BD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010025" y="1954212"/>
                <a:ext cx="5181600" cy="4351338"/>
              </a:xfrm>
              <a:blipFill>
                <a:blip r:embed="rId2"/>
                <a:stretch>
                  <a:fillRect l="-2118" t="-23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7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D987C-2C0A-45D5-814D-5E623FC8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b="1" dirty="0">
                <a:solidFill>
                  <a:schemeClr val="bg1"/>
                </a:solidFill>
              </a:rPr>
              <a:t>Kódování kladných čísel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Zástupný obsah 4">
                <a:extLst>
                  <a:ext uri="{FF2B5EF4-FFF2-40B4-BE49-F238E27FC236}">
                    <a16:creationId xmlns:a16="http://schemas.microsoft.com/office/drawing/2014/main" id="{AB829BD9-2C66-483F-90A2-7F92083C9FA9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051212990"/>
                  </p:ext>
                </p:extLst>
              </p:nvPr>
            </p:nvGraphicFramePr>
            <p:xfrm>
              <a:off x="838200" y="2168525"/>
              <a:ext cx="9190669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7630">
                      <a:extLst>
                        <a:ext uri="{9D8B030D-6E8A-4147-A177-3AD203B41FA5}">
                          <a16:colId xmlns:a16="http://schemas.microsoft.com/office/drawing/2014/main" val="291737179"/>
                        </a:ext>
                      </a:extLst>
                    </a:gridCol>
                    <a:gridCol w="1198816">
                      <a:extLst>
                        <a:ext uri="{9D8B030D-6E8A-4147-A177-3AD203B41FA5}">
                          <a16:colId xmlns:a16="http://schemas.microsoft.com/office/drawing/2014/main" val="713034741"/>
                        </a:ext>
                      </a:extLst>
                    </a:gridCol>
                    <a:gridCol w="1021016">
                      <a:extLst>
                        <a:ext uri="{9D8B030D-6E8A-4147-A177-3AD203B41FA5}">
                          <a16:colId xmlns:a16="http://schemas.microsoft.com/office/drawing/2014/main" val="1527082258"/>
                        </a:ext>
                      </a:extLst>
                    </a:gridCol>
                    <a:gridCol w="1021016">
                      <a:extLst>
                        <a:ext uri="{9D8B030D-6E8A-4147-A177-3AD203B41FA5}">
                          <a16:colId xmlns:a16="http://schemas.microsoft.com/office/drawing/2014/main" val="3273804428"/>
                        </a:ext>
                      </a:extLst>
                    </a:gridCol>
                    <a:gridCol w="1021016">
                      <a:extLst>
                        <a:ext uri="{9D8B030D-6E8A-4147-A177-3AD203B41FA5}">
                          <a16:colId xmlns:a16="http://schemas.microsoft.com/office/drawing/2014/main" val="2753523807"/>
                        </a:ext>
                      </a:extLst>
                    </a:gridCol>
                    <a:gridCol w="894016">
                      <a:extLst>
                        <a:ext uri="{9D8B030D-6E8A-4147-A177-3AD203B41FA5}">
                          <a16:colId xmlns:a16="http://schemas.microsoft.com/office/drawing/2014/main" val="3619950785"/>
                        </a:ext>
                      </a:extLst>
                    </a:gridCol>
                    <a:gridCol w="894016">
                      <a:extLst>
                        <a:ext uri="{9D8B030D-6E8A-4147-A177-3AD203B41FA5}">
                          <a16:colId xmlns:a16="http://schemas.microsoft.com/office/drawing/2014/main" val="2278300137"/>
                        </a:ext>
                      </a:extLst>
                    </a:gridCol>
                    <a:gridCol w="889127">
                      <a:extLst>
                        <a:ext uri="{9D8B030D-6E8A-4147-A177-3AD203B41FA5}">
                          <a16:colId xmlns:a16="http://schemas.microsoft.com/office/drawing/2014/main" val="2652594387"/>
                        </a:ext>
                      </a:extLst>
                    </a:gridCol>
                    <a:gridCol w="894016">
                      <a:extLst>
                        <a:ext uri="{9D8B030D-6E8A-4147-A177-3AD203B41FA5}">
                          <a16:colId xmlns:a16="http://schemas.microsoft.com/office/drawing/2014/main" val="2889919610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        KLADNÁ ČÍSLA   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312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Binární číslo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5604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Pořadí Bitu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37838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Hodnota mocniny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=128 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=64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7787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43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Výsledný součet</a:t>
                          </a:r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l"/>
                          <a:r>
                            <a:rPr lang="cs-CZ" sz="2000" dirty="0"/>
                            <a:t>149 </a:t>
                          </a:r>
                          <a:r>
                            <a:rPr lang="cs-CZ" sz="2400" dirty="0"/>
                            <a:t>      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99548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Zástupný obsah 4">
                <a:extLst>
                  <a:ext uri="{FF2B5EF4-FFF2-40B4-BE49-F238E27FC236}">
                    <a16:creationId xmlns:a16="http://schemas.microsoft.com/office/drawing/2014/main" id="{AB829BD9-2C66-483F-90A2-7F92083C9FA9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051212990"/>
                  </p:ext>
                </p:extLst>
              </p:nvPr>
            </p:nvGraphicFramePr>
            <p:xfrm>
              <a:off x="838200" y="2168525"/>
              <a:ext cx="9190669" cy="276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7630">
                      <a:extLst>
                        <a:ext uri="{9D8B030D-6E8A-4147-A177-3AD203B41FA5}">
                          <a16:colId xmlns:a16="http://schemas.microsoft.com/office/drawing/2014/main" val="291737179"/>
                        </a:ext>
                      </a:extLst>
                    </a:gridCol>
                    <a:gridCol w="1198816">
                      <a:extLst>
                        <a:ext uri="{9D8B030D-6E8A-4147-A177-3AD203B41FA5}">
                          <a16:colId xmlns:a16="http://schemas.microsoft.com/office/drawing/2014/main" val="713034741"/>
                        </a:ext>
                      </a:extLst>
                    </a:gridCol>
                    <a:gridCol w="1021016">
                      <a:extLst>
                        <a:ext uri="{9D8B030D-6E8A-4147-A177-3AD203B41FA5}">
                          <a16:colId xmlns:a16="http://schemas.microsoft.com/office/drawing/2014/main" val="1527082258"/>
                        </a:ext>
                      </a:extLst>
                    </a:gridCol>
                    <a:gridCol w="1021016">
                      <a:extLst>
                        <a:ext uri="{9D8B030D-6E8A-4147-A177-3AD203B41FA5}">
                          <a16:colId xmlns:a16="http://schemas.microsoft.com/office/drawing/2014/main" val="3273804428"/>
                        </a:ext>
                      </a:extLst>
                    </a:gridCol>
                    <a:gridCol w="1021016">
                      <a:extLst>
                        <a:ext uri="{9D8B030D-6E8A-4147-A177-3AD203B41FA5}">
                          <a16:colId xmlns:a16="http://schemas.microsoft.com/office/drawing/2014/main" val="2753523807"/>
                        </a:ext>
                      </a:extLst>
                    </a:gridCol>
                    <a:gridCol w="894016">
                      <a:extLst>
                        <a:ext uri="{9D8B030D-6E8A-4147-A177-3AD203B41FA5}">
                          <a16:colId xmlns:a16="http://schemas.microsoft.com/office/drawing/2014/main" val="3619950785"/>
                        </a:ext>
                      </a:extLst>
                    </a:gridCol>
                    <a:gridCol w="894016">
                      <a:extLst>
                        <a:ext uri="{9D8B030D-6E8A-4147-A177-3AD203B41FA5}">
                          <a16:colId xmlns:a16="http://schemas.microsoft.com/office/drawing/2014/main" val="2278300137"/>
                        </a:ext>
                      </a:extLst>
                    </a:gridCol>
                    <a:gridCol w="889127">
                      <a:extLst>
                        <a:ext uri="{9D8B030D-6E8A-4147-A177-3AD203B41FA5}">
                          <a16:colId xmlns:a16="http://schemas.microsoft.com/office/drawing/2014/main" val="2652594387"/>
                        </a:ext>
                      </a:extLst>
                    </a:gridCol>
                    <a:gridCol w="894016">
                      <a:extLst>
                        <a:ext uri="{9D8B030D-6E8A-4147-A177-3AD203B41FA5}">
                          <a16:colId xmlns:a16="http://schemas.microsoft.com/office/drawing/2014/main" val="2889919610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        KLADNÁ ČÍSLA   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312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Binární číslo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5604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Pořadí Bitu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37838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Hodnota mocniny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113706" t="-177358" r="-554822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252096" t="-177358" r="-554491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177358" r="-451190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450000" t="-177358" r="-351190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632877" t="-177358" r="-304110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727891" t="-177358" r="-202041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833562" t="-177358" r="-103425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927211" t="-177358" r="-2721" b="-1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787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4338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cs-CZ" dirty="0"/>
                            <a:t>Výsledný součet</a:t>
                          </a:r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l"/>
                          <a:r>
                            <a:rPr lang="cs-CZ" sz="2000" dirty="0"/>
                            <a:t>149 </a:t>
                          </a:r>
                          <a:r>
                            <a:rPr lang="cs-CZ" sz="2400" dirty="0"/>
                            <a:t>      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just"/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99548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42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E58E4-A31F-4C47-96A8-1130C85F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Kódování záporných čísel</a:t>
            </a:r>
            <a:br>
              <a:rPr lang="cs-CZ" b="1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D0AF5-1E94-4F7A-8954-00D8B2A54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7" y="135651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Přímý kód</a:t>
            </a:r>
          </a:p>
          <a:p>
            <a:r>
              <a:rPr lang="cs-CZ" sz="2400" dirty="0">
                <a:solidFill>
                  <a:schemeClr val="bg1"/>
                </a:solidFill>
              </a:rPr>
              <a:t>První bit určí znaménko</a:t>
            </a:r>
          </a:p>
          <a:p>
            <a:r>
              <a:rPr lang="cs-CZ" sz="2400" dirty="0">
                <a:solidFill>
                  <a:schemeClr val="bg1"/>
                </a:solidFill>
              </a:rPr>
              <a:t>0 kladný a 1 záporný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Inverzní kód</a:t>
            </a:r>
          </a:p>
          <a:p>
            <a:r>
              <a:rPr lang="cs-CZ" sz="2400" dirty="0">
                <a:solidFill>
                  <a:schemeClr val="bg1"/>
                </a:solidFill>
              </a:rPr>
              <a:t>Přímá negace</a:t>
            </a:r>
          </a:p>
          <a:p>
            <a:r>
              <a:rPr lang="cs-CZ" sz="2400" dirty="0">
                <a:solidFill>
                  <a:schemeClr val="bg1"/>
                </a:solidFill>
              </a:rPr>
              <a:t>1 se prohodí s 0</a:t>
            </a:r>
          </a:p>
          <a:p>
            <a:pPr marL="0" indent="0">
              <a:buNone/>
            </a:pPr>
            <a:endParaRPr lang="cs-CZ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799541-32AF-40F5-A44B-B7F93C5C7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8837" y="135651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Aditivní kód</a:t>
            </a:r>
          </a:p>
          <a:p>
            <a:r>
              <a:rPr lang="cs-CZ" sz="2400" dirty="0"/>
              <a:t>Od původního čísla se odečte číslo 128 (pro 8 bitů)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b="1" dirty="0"/>
              <a:t>Dvojkový doplněk</a:t>
            </a:r>
          </a:p>
          <a:p>
            <a:r>
              <a:rPr lang="cs-CZ" sz="2400" dirty="0"/>
              <a:t>Kombinace aditivního a inverzního kód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3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2978904-B365-4EB2-A77A-CF98AA927408}"/>
              </a:ext>
            </a:extLst>
          </p:cNvPr>
          <p:cNvSpPr txBox="1"/>
          <p:nvPr/>
        </p:nvSpPr>
        <p:spPr>
          <a:xfrm>
            <a:off x="6796087" y="3429000"/>
            <a:ext cx="49006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/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22284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142</Words>
  <Application>Microsoft Office PowerPoint</Application>
  <PresentationFormat>Širokoúhlá obrazovka</PresentationFormat>
  <Paragraphs>63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Motiv Office</vt:lpstr>
      <vt:lpstr>Binární soustava</vt:lpstr>
      <vt:lpstr>Co to je?</vt:lpstr>
      <vt:lpstr>Kódování kladných čísel</vt:lpstr>
      <vt:lpstr>Kódování záporných čísel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Binární soustava</dc:title>
  <dc:creator>Eliska Vaclavikova</dc:creator>
  <cp:lastModifiedBy>Eliska Vaclavikova</cp:lastModifiedBy>
  <cp:revision>10</cp:revision>
  <dcterms:created xsi:type="dcterms:W3CDTF">2019-03-21T17:05:04Z</dcterms:created>
  <dcterms:modified xsi:type="dcterms:W3CDTF">2019-03-28T19:13:05Z</dcterms:modified>
</cp:coreProperties>
</file>